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56" r:id="rId3"/>
    <p:sldId id="257" r:id="rId4"/>
    <p:sldId id="260" r:id="rId5"/>
    <p:sldId id="280" r:id="rId6"/>
    <p:sldId id="269" r:id="rId7"/>
    <p:sldId id="276" r:id="rId8"/>
    <p:sldId id="259" r:id="rId9"/>
    <p:sldId id="275" r:id="rId10"/>
    <p:sldId id="274" r:id="rId11"/>
    <p:sldId id="277" r:id="rId12"/>
    <p:sldId id="261" r:id="rId13"/>
    <p:sldId id="262" r:id="rId14"/>
    <p:sldId id="270" r:id="rId15"/>
    <p:sldId id="268" r:id="rId16"/>
    <p:sldId id="264" r:id="rId17"/>
    <p:sldId id="279" r:id="rId18"/>
    <p:sldId id="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CD80F17-B81C-4964-966F-4E415B8E71EF}">
          <p14:sldIdLst>
            <p14:sldId id="256"/>
            <p14:sldId id="257"/>
            <p14:sldId id="260"/>
            <p14:sldId id="280"/>
            <p14:sldId id="269"/>
            <p14:sldId id="276"/>
            <p14:sldId id="259"/>
            <p14:sldId id="275"/>
            <p14:sldId id="274"/>
            <p14:sldId id="277"/>
            <p14:sldId id="261"/>
            <p14:sldId id="262"/>
            <p14:sldId id="270"/>
            <p14:sldId id="268"/>
            <p14:sldId id="264"/>
            <p14:sldId id="279"/>
            <p14:sldId id="27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9" d="100"/>
          <a:sy n="89" d="100"/>
        </p:scale>
        <p:origin x="432"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and"/>
          <p:cNvPicPr>
            <a:picLocks noChangeAspect="1" noChangeArrowheads="1"/>
          </p:cNvPicPr>
          <p:nvPr/>
        </p:nvPicPr>
        <p:blipFill>
          <a:blip r:embed="rId2"/>
          <a:srcRect/>
          <a:stretch>
            <a:fillRect/>
          </a:stretch>
        </p:blipFill>
        <p:spPr bwMode="auto">
          <a:xfrm>
            <a:off x="0" y="5589588"/>
            <a:ext cx="11988800" cy="1268412"/>
          </a:xfrm>
          <a:prstGeom prst="rect">
            <a:avLst/>
          </a:prstGeom>
          <a:noFill/>
          <a:ln w="9525">
            <a:noFill/>
            <a:miter lim="800000"/>
            <a:headEnd/>
            <a:tailEnd/>
          </a:ln>
        </p:spPr>
      </p:pic>
      <p:sp>
        <p:nvSpPr>
          <p:cNvPr id="109571" name="Rectangle 3"/>
          <p:cNvSpPr>
            <a:spLocks noGrp="1" noChangeArrowheads="1"/>
          </p:cNvSpPr>
          <p:nvPr>
            <p:ph type="ctrTitle"/>
          </p:nvPr>
        </p:nvSpPr>
        <p:spPr>
          <a:xfrm>
            <a:off x="914400" y="2286000"/>
            <a:ext cx="10363200" cy="1143000"/>
          </a:xfrm>
        </p:spPr>
        <p:txBody>
          <a:bodyPr/>
          <a:lstStyle>
            <a:lvl1pPr>
              <a:defRPr>
                <a:solidFill>
                  <a:srgbClr val="1B57B5"/>
                </a:solidFill>
              </a:defRPr>
            </a:lvl1pPr>
          </a:lstStyle>
          <a:p>
            <a:r>
              <a:rPr lang="en-US" smtClean="0"/>
              <a:t>Click to edit Master title style</a:t>
            </a:r>
            <a:endParaRPr lang="en-US"/>
          </a:p>
        </p:txBody>
      </p:sp>
      <p:sp>
        <p:nvSpPr>
          <p:cNvPr id="109572" name="Rectangle 4"/>
          <p:cNvSpPr>
            <a:spLocks noGrp="1" noChangeArrowheads="1"/>
          </p:cNvSpPr>
          <p:nvPr>
            <p:ph type="subTitle" idx="1"/>
          </p:nvPr>
        </p:nvSpPr>
        <p:spPr>
          <a:xfrm>
            <a:off x="1828800" y="3810000"/>
            <a:ext cx="8534400" cy="1752600"/>
          </a:xfrm>
        </p:spPr>
        <p:txBody>
          <a:bodyPr/>
          <a:lstStyle>
            <a:lvl1pPr marL="0" indent="0" algn="ctr">
              <a:buFontTx/>
              <a:buNone/>
              <a:defRPr>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249673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5633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063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band"/>
          <p:cNvPicPr>
            <a:picLocks noChangeAspect="1" noChangeArrowheads="1"/>
          </p:cNvPicPr>
          <p:nvPr/>
        </p:nvPicPr>
        <p:blipFill>
          <a:blip r:embed="rId2"/>
          <a:srcRect/>
          <a:stretch>
            <a:fillRect/>
          </a:stretch>
        </p:blipFill>
        <p:spPr bwMode="auto">
          <a:xfrm>
            <a:off x="0" y="5589588"/>
            <a:ext cx="11988800" cy="1268412"/>
          </a:xfrm>
          <a:prstGeom prst="rect">
            <a:avLst/>
          </a:prstGeom>
          <a:noFill/>
          <a:ln w="9525">
            <a:noFill/>
            <a:miter lim="800000"/>
            <a:headEnd/>
            <a:tailEnd/>
          </a:ln>
        </p:spPr>
      </p:pic>
      <p:sp>
        <p:nvSpPr>
          <p:cNvPr id="112643" name="Rectangle 3"/>
          <p:cNvSpPr>
            <a:spLocks noGrp="1" noChangeArrowheads="1"/>
          </p:cNvSpPr>
          <p:nvPr>
            <p:ph type="ctrTitle"/>
          </p:nvPr>
        </p:nvSpPr>
        <p:spPr>
          <a:xfrm>
            <a:off x="914400" y="2286000"/>
            <a:ext cx="10363200" cy="1143000"/>
          </a:xfrm>
        </p:spPr>
        <p:txBody>
          <a:bodyPr/>
          <a:lstStyle>
            <a:lvl1pPr>
              <a:defRPr>
                <a:solidFill>
                  <a:srgbClr val="1B57B5"/>
                </a:solidFill>
              </a:defRPr>
            </a:lvl1pPr>
          </a:lstStyle>
          <a:p>
            <a:r>
              <a:rPr lang="en-US" smtClean="0"/>
              <a:t>Click to edit Master title style</a:t>
            </a:r>
            <a:endParaRPr lang="en-US"/>
          </a:p>
        </p:txBody>
      </p:sp>
      <p:sp>
        <p:nvSpPr>
          <p:cNvPr id="112644" name="Rectangle 4"/>
          <p:cNvSpPr>
            <a:spLocks noGrp="1" noChangeArrowheads="1"/>
          </p:cNvSpPr>
          <p:nvPr>
            <p:ph type="subTitle" idx="1"/>
          </p:nvPr>
        </p:nvSpPr>
        <p:spPr>
          <a:xfrm>
            <a:off x="1828800" y="3810000"/>
            <a:ext cx="8534400" cy="1752600"/>
          </a:xfrm>
        </p:spPr>
        <p:txBody>
          <a:bodyPr/>
          <a:lstStyle>
            <a:lvl1pPr marL="0" indent="0" algn="ctr">
              <a:buFontTx/>
              <a:buNone/>
              <a:defRPr>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501528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0633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Tree>
    <p:extLst>
      <p:ext uri="{BB962C8B-B14F-4D97-AF65-F5344CB8AC3E}">
        <p14:creationId xmlns:p14="http://schemas.microsoft.com/office/powerpoint/2010/main" val="3032016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406471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39385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6485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227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284998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74592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1460833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3912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5902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Edit Master text styles</a:t>
            </a:r>
          </a:p>
        </p:txBody>
      </p:sp>
    </p:spTree>
    <p:extLst>
      <p:ext uri="{BB962C8B-B14F-4D97-AF65-F5344CB8AC3E}">
        <p14:creationId xmlns:p14="http://schemas.microsoft.com/office/powerpoint/2010/main" val="79281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7090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3139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68181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15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1700778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Tree>
    <p:extLst>
      <p:ext uri="{BB962C8B-B14F-4D97-AF65-F5344CB8AC3E}">
        <p14:creationId xmlns:p14="http://schemas.microsoft.com/office/powerpoint/2010/main" val="26056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band"/>
          <p:cNvPicPr>
            <a:picLocks noChangeAspect="1" noChangeArrowheads="1"/>
          </p:cNvPicPr>
          <p:nvPr/>
        </p:nvPicPr>
        <p:blipFill>
          <a:blip r:embed="rId13"/>
          <a:srcRect/>
          <a:stretch>
            <a:fillRect/>
          </a:stretch>
        </p:blipFill>
        <p:spPr bwMode="auto">
          <a:xfrm>
            <a:off x="0" y="5589588"/>
            <a:ext cx="11988800" cy="1268412"/>
          </a:xfrm>
          <a:prstGeom prst="rect">
            <a:avLst/>
          </a:prstGeom>
          <a:noFill/>
          <a:ln w="9525">
            <a:noFill/>
            <a:miter lim="800000"/>
            <a:headEnd/>
            <a:tailEnd/>
          </a:ln>
        </p:spPr>
      </p:pic>
      <p:sp>
        <p:nvSpPr>
          <p:cNvPr id="3075" name="Rectangle 3"/>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6" name="Rectangle 4"/>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4288993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Verdana" pitchFamily="34" charset="0"/>
        </a:defRPr>
      </a:lvl2pPr>
      <a:lvl3pPr algn="ctr" rtl="0" eaLnBrk="1" fontAlgn="base" hangingPunct="1">
        <a:spcBef>
          <a:spcPct val="0"/>
        </a:spcBef>
        <a:spcAft>
          <a:spcPct val="0"/>
        </a:spcAft>
        <a:defRPr sz="4000">
          <a:solidFill>
            <a:schemeClr val="tx2"/>
          </a:solidFill>
          <a:latin typeface="Verdana" pitchFamily="34" charset="0"/>
        </a:defRPr>
      </a:lvl3pPr>
      <a:lvl4pPr algn="ctr" rtl="0" eaLnBrk="1" fontAlgn="base" hangingPunct="1">
        <a:spcBef>
          <a:spcPct val="0"/>
        </a:spcBef>
        <a:spcAft>
          <a:spcPct val="0"/>
        </a:spcAft>
        <a:defRPr sz="4000">
          <a:solidFill>
            <a:schemeClr val="tx2"/>
          </a:solidFill>
          <a:latin typeface="Verdana" pitchFamily="34" charset="0"/>
        </a:defRPr>
      </a:lvl4pPr>
      <a:lvl5pPr algn="ctr" rtl="0" eaLnBrk="1" fontAlgn="base" hangingPunct="1">
        <a:spcBef>
          <a:spcPct val="0"/>
        </a:spcBef>
        <a:spcAft>
          <a:spcPct val="0"/>
        </a:spcAft>
        <a:defRPr sz="4000">
          <a:solidFill>
            <a:schemeClr val="tx2"/>
          </a:solidFill>
          <a:latin typeface="Verdana" pitchFamily="34" charset="0"/>
        </a:defRPr>
      </a:lvl5pPr>
      <a:lvl6pPr marL="457200" algn="ctr" rtl="0" eaLnBrk="1" fontAlgn="base" hangingPunct="1">
        <a:spcBef>
          <a:spcPct val="0"/>
        </a:spcBef>
        <a:spcAft>
          <a:spcPct val="0"/>
        </a:spcAft>
        <a:defRPr sz="4000">
          <a:solidFill>
            <a:schemeClr val="tx2"/>
          </a:solidFill>
          <a:latin typeface="Verdana" pitchFamily="34" charset="0"/>
        </a:defRPr>
      </a:lvl6pPr>
      <a:lvl7pPr marL="914400" algn="ctr" rtl="0" eaLnBrk="1" fontAlgn="base" hangingPunct="1">
        <a:spcBef>
          <a:spcPct val="0"/>
        </a:spcBef>
        <a:spcAft>
          <a:spcPct val="0"/>
        </a:spcAft>
        <a:defRPr sz="4000">
          <a:solidFill>
            <a:schemeClr val="tx2"/>
          </a:solidFill>
          <a:latin typeface="Verdana" pitchFamily="34" charset="0"/>
        </a:defRPr>
      </a:lvl7pPr>
      <a:lvl8pPr marL="1371600" algn="ctr" rtl="0" eaLnBrk="1" fontAlgn="base" hangingPunct="1">
        <a:spcBef>
          <a:spcPct val="0"/>
        </a:spcBef>
        <a:spcAft>
          <a:spcPct val="0"/>
        </a:spcAft>
        <a:defRPr sz="4000">
          <a:solidFill>
            <a:schemeClr val="tx2"/>
          </a:solidFill>
          <a:latin typeface="Verdana" pitchFamily="34" charset="0"/>
        </a:defRPr>
      </a:lvl8pPr>
      <a:lvl9pPr marL="1828800" algn="ctr" rtl="0" eaLnBrk="1" fontAlgn="base" hangingPunct="1">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aphicFrame>
        <p:nvGraphicFramePr>
          <p:cNvPr id="1026" name="Object 4"/>
          <p:cNvGraphicFramePr>
            <a:graphicFrameLocks noChangeAspect="1"/>
          </p:cNvGraphicFramePr>
          <p:nvPr/>
        </p:nvGraphicFramePr>
        <p:xfrm>
          <a:off x="0" y="6267450"/>
          <a:ext cx="12192000" cy="628650"/>
        </p:xfrm>
        <a:graphic>
          <a:graphicData uri="http://schemas.openxmlformats.org/presentationml/2006/ole">
            <mc:AlternateContent xmlns:mc="http://schemas.openxmlformats.org/markup-compatibility/2006">
              <mc:Choice xmlns:v="urn:schemas-microsoft-com:vml" Requires="v">
                <p:oleObj spid="_x0000_s1056" name="CorelDRAW" r:id="rId14" imgW="9570600" imgH="657720" progId="">
                  <p:embed/>
                </p:oleObj>
              </mc:Choice>
              <mc:Fallback>
                <p:oleObj name="CorelDRAW" r:id="rId14" imgW="9570600" imgH="657720" progId="">
                  <p:embed/>
                  <p:pic>
                    <p:nvPicPr>
                      <p:cNvPr id="0"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6267450"/>
                        <a:ext cx="12192000" cy="628650"/>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42823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1" fontAlgn="base" hangingPunct="1">
        <a:spcBef>
          <a:spcPct val="0"/>
        </a:spcBef>
        <a:spcAft>
          <a:spcPct val="0"/>
        </a:spcAft>
        <a:defRPr sz="4000">
          <a:solidFill>
            <a:schemeClr val="tx2"/>
          </a:solidFill>
          <a:latin typeface="+mj-lt"/>
          <a:ea typeface="+mj-ea"/>
          <a:cs typeface="+mj-cs"/>
        </a:defRPr>
      </a:lvl1pPr>
      <a:lvl2pPr algn="ctr" rtl="0" eaLnBrk="1" fontAlgn="base" hangingPunct="1">
        <a:spcBef>
          <a:spcPct val="0"/>
        </a:spcBef>
        <a:spcAft>
          <a:spcPct val="0"/>
        </a:spcAft>
        <a:defRPr sz="4000">
          <a:solidFill>
            <a:schemeClr val="tx2"/>
          </a:solidFill>
          <a:latin typeface="Verdana" pitchFamily="34" charset="0"/>
        </a:defRPr>
      </a:lvl2pPr>
      <a:lvl3pPr algn="ctr" rtl="0" eaLnBrk="1" fontAlgn="base" hangingPunct="1">
        <a:spcBef>
          <a:spcPct val="0"/>
        </a:spcBef>
        <a:spcAft>
          <a:spcPct val="0"/>
        </a:spcAft>
        <a:defRPr sz="4000">
          <a:solidFill>
            <a:schemeClr val="tx2"/>
          </a:solidFill>
          <a:latin typeface="Verdana" pitchFamily="34" charset="0"/>
        </a:defRPr>
      </a:lvl3pPr>
      <a:lvl4pPr algn="ctr" rtl="0" eaLnBrk="1" fontAlgn="base" hangingPunct="1">
        <a:spcBef>
          <a:spcPct val="0"/>
        </a:spcBef>
        <a:spcAft>
          <a:spcPct val="0"/>
        </a:spcAft>
        <a:defRPr sz="4000">
          <a:solidFill>
            <a:schemeClr val="tx2"/>
          </a:solidFill>
          <a:latin typeface="Verdana" pitchFamily="34" charset="0"/>
        </a:defRPr>
      </a:lvl4pPr>
      <a:lvl5pPr algn="ctr" rtl="0" eaLnBrk="1" fontAlgn="base" hangingPunct="1">
        <a:spcBef>
          <a:spcPct val="0"/>
        </a:spcBef>
        <a:spcAft>
          <a:spcPct val="0"/>
        </a:spcAft>
        <a:defRPr sz="4000">
          <a:solidFill>
            <a:schemeClr val="tx2"/>
          </a:solidFill>
          <a:latin typeface="Verdana" pitchFamily="34" charset="0"/>
        </a:defRPr>
      </a:lvl5pPr>
      <a:lvl6pPr marL="457200" algn="ctr" rtl="0" eaLnBrk="1" fontAlgn="base" hangingPunct="1">
        <a:spcBef>
          <a:spcPct val="0"/>
        </a:spcBef>
        <a:spcAft>
          <a:spcPct val="0"/>
        </a:spcAft>
        <a:defRPr sz="4000">
          <a:solidFill>
            <a:schemeClr val="tx2"/>
          </a:solidFill>
          <a:latin typeface="Verdana" pitchFamily="34" charset="0"/>
        </a:defRPr>
      </a:lvl6pPr>
      <a:lvl7pPr marL="914400" algn="ctr" rtl="0" eaLnBrk="1" fontAlgn="base" hangingPunct="1">
        <a:spcBef>
          <a:spcPct val="0"/>
        </a:spcBef>
        <a:spcAft>
          <a:spcPct val="0"/>
        </a:spcAft>
        <a:defRPr sz="4000">
          <a:solidFill>
            <a:schemeClr val="tx2"/>
          </a:solidFill>
          <a:latin typeface="Verdana" pitchFamily="34" charset="0"/>
        </a:defRPr>
      </a:lvl7pPr>
      <a:lvl8pPr marL="1371600" algn="ctr" rtl="0" eaLnBrk="1" fontAlgn="base" hangingPunct="1">
        <a:spcBef>
          <a:spcPct val="0"/>
        </a:spcBef>
        <a:spcAft>
          <a:spcPct val="0"/>
        </a:spcAft>
        <a:defRPr sz="4000">
          <a:solidFill>
            <a:schemeClr val="tx2"/>
          </a:solidFill>
          <a:latin typeface="Verdana" pitchFamily="34" charset="0"/>
        </a:defRPr>
      </a:lvl8pPr>
      <a:lvl9pPr marL="1828800" algn="ctr" rtl="0" eaLnBrk="1" fontAlgn="base" hangingPunct="1">
        <a:spcBef>
          <a:spcPct val="0"/>
        </a:spcBef>
        <a:spcAft>
          <a:spcPct val="0"/>
        </a:spcAft>
        <a:defRPr sz="4000">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hyperlink" Target="https://www.wired.com/2016/03/study-finds-24-car-models-open-unlocking-ignition-hack/"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
            </a:r>
            <a:br>
              <a:rPr lang="en-IN" b="1" dirty="0" smtClean="0"/>
            </a:br>
            <a:r>
              <a:rPr lang="en-IN" b="1" dirty="0"/>
              <a:t/>
            </a:r>
            <a:br>
              <a:rPr lang="en-IN" b="1" dirty="0"/>
            </a:br>
            <a:r>
              <a:rPr lang="en-IN" b="1" dirty="0" smtClean="0"/>
              <a:t>Alert </a:t>
            </a:r>
            <a:r>
              <a:rPr lang="en-IN" b="1" dirty="0"/>
              <a:t>System for Car </a:t>
            </a:r>
            <a:r>
              <a:rPr lang="en-IN" b="1" dirty="0" smtClean="0"/>
              <a:t>Hacking</a:t>
            </a:r>
            <a:br>
              <a:rPr lang="en-IN" b="1" dirty="0" smtClean="0"/>
            </a:br>
            <a:r>
              <a:rPr lang="en-IN" sz="2200" dirty="0"/>
              <a:t> </a:t>
            </a:r>
            <a:r>
              <a:rPr lang="en-US" sz="2200" dirty="0"/>
              <a:t/>
            </a:r>
            <a:br>
              <a:rPr lang="en-US" sz="2200" dirty="0"/>
            </a:br>
            <a:r>
              <a:rPr lang="en-IN" sz="2200" b="1" dirty="0"/>
              <a:t>INTERNALLY FUNDED STUDENT PROJECT </a:t>
            </a:r>
            <a:r>
              <a:rPr lang="en-IN" sz="2200" b="1" dirty="0" smtClean="0"/>
              <a:t>– 2017-2018</a:t>
            </a:r>
            <a:r>
              <a:rPr lang="en-US" dirty="0"/>
              <a:t/>
            </a:r>
            <a:br>
              <a:rPr lang="en-US" dirty="0"/>
            </a:br>
            <a:r>
              <a:rPr lang="en-IN" b="1" dirty="0" smtClean="0"/>
              <a:t> </a:t>
            </a:r>
            <a:endParaRPr lang="en-IN" b="1" dirty="0">
              <a:solidFill>
                <a:schemeClr val="tx1">
                  <a:lumMod val="95000"/>
                  <a:lumOff val="5000"/>
                </a:schemeClr>
              </a:solidFill>
            </a:endParaRPr>
          </a:p>
        </p:txBody>
      </p:sp>
      <p:sp>
        <p:nvSpPr>
          <p:cNvPr id="5" name="Text Placeholder 4"/>
          <p:cNvSpPr>
            <a:spLocks noGrp="1"/>
          </p:cNvSpPr>
          <p:nvPr>
            <p:ph type="body" idx="1"/>
          </p:nvPr>
        </p:nvSpPr>
        <p:spPr>
          <a:xfrm>
            <a:off x="852493" y="1956532"/>
            <a:ext cx="5199683" cy="639762"/>
          </a:xfrm>
        </p:spPr>
        <p:txBody>
          <a:bodyPr/>
          <a:lstStyle/>
          <a:p>
            <a:endParaRPr lang="en-IN" dirty="0" smtClean="0"/>
          </a:p>
          <a:p>
            <a:endParaRPr lang="en-IN" dirty="0"/>
          </a:p>
          <a:p>
            <a:r>
              <a:rPr lang="en-IN" dirty="0" smtClean="0"/>
              <a:t> </a:t>
            </a:r>
          </a:p>
          <a:p>
            <a:r>
              <a:rPr lang="en-IN" dirty="0"/>
              <a:t> </a:t>
            </a:r>
            <a:endParaRPr lang="en-IN" dirty="0" smtClean="0"/>
          </a:p>
          <a:p>
            <a:r>
              <a:rPr lang="en-IN" dirty="0"/>
              <a:t> </a:t>
            </a:r>
            <a:r>
              <a:rPr lang="en-IN" dirty="0" smtClean="0"/>
              <a:t>DONE BY</a:t>
            </a:r>
            <a:endParaRPr lang="en-IN" dirty="0"/>
          </a:p>
        </p:txBody>
      </p:sp>
      <p:sp>
        <p:nvSpPr>
          <p:cNvPr id="3" name="Subtitle 2"/>
          <p:cNvSpPr>
            <a:spLocks noGrp="1"/>
          </p:cNvSpPr>
          <p:nvPr>
            <p:ph sz="half" idx="2"/>
          </p:nvPr>
        </p:nvSpPr>
        <p:spPr>
          <a:xfrm>
            <a:off x="609600" y="2105959"/>
            <a:ext cx="5386917" cy="4950823"/>
          </a:xfrm>
        </p:spPr>
        <p:txBody>
          <a:bodyPr>
            <a:normAutofit/>
          </a:bodyPr>
          <a:lstStyle/>
          <a:p>
            <a:pPr marL="0" indent="0">
              <a:buNone/>
            </a:pPr>
            <a:endParaRPr lang="en-IN" sz="2400" dirty="0" smtClean="0"/>
          </a:p>
          <a:p>
            <a:pPr marL="0" indent="0" algn="l">
              <a:buNone/>
            </a:pPr>
            <a:r>
              <a:rPr lang="en-IN" sz="2400" dirty="0" smtClean="0"/>
              <a:t>   </a:t>
            </a:r>
            <a:r>
              <a:rPr lang="en-IN" sz="2400" dirty="0" err="1" smtClean="0"/>
              <a:t>Mayank</a:t>
            </a:r>
            <a:r>
              <a:rPr lang="en-IN" sz="2400" dirty="0" smtClean="0"/>
              <a:t> Singh</a:t>
            </a:r>
          </a:p>
          <a:p>
            <a:pPr marL="0" indent="0" algn="l">
              <a:buNone/>
            </a:pPr>
            <a:r>
              <a:rPr lang="en-IN" sz="2400" dirty="0" smtClean="0"/>
              <a:t>   </a:t>
            </a:r>
            <a:r>
              <a:rPr lang="en-IN" sz="2400" dirty="0" err="1" smtClean="0"/>
              <a:t>Devanathan</a:t>
            </a:r>
            <a:r>
              <a:rPr lang="en-IN" sz="2400" dirty="0" smtClean="0"/>
              <a:t> N G</a:t>
            </a:r>
          </a:p>
          <a:p>
            <a:pPr marL="0" indent="0" algn="l">
              <a:buNone/>
            </a:pPr>
            <a:r>
              <a:rPr lang="en-IN"/>
              <a:t> </a:t>
            </a:r>
            <a:r>
              <a:rPr lang="en-IN" smtClean="0"/>
              <a:t>  </a:t>
            </a:r>
            <a:r>
              <a:rPr lang="en-IN" sz="2400" smtClean="0"/>
              <a:t>   </a:t>
            </a:r>
            <a:endParaRPr lang="en-IN" dirty="0"/>
          </a:p>
          <a:p>
            <a:pPr marL="0" indent="0" algn="l">
              <a:buNone/>
            </a:pPr>
            <a:r>
              <a:rPr lang="en-IN" dirty="0"/>
              <a:t>					</a:t>
            </a:r>
            <a:endParaRPr lang="en-IN" dirty="0" smtClean="0"/>
          </a:p>
        </p:txBody>
      </p:sp>
      <p:sp>
        <p:nvSpPr>
          <p:cNvPr id="6" name="Text Placeholder 5"/>
          <p:cNvSpPr>
            <a:spLocks noGrp="1"/>
          </p:cNvSpPr>
          <p:nvPr>
            <p:ph type="body" sz="quarter" idx="3"/>
          </p:nvPr>
        </p:nvSpPr>
        <p:spPr>
          <a:xfrm>
            <a:off x="5996517" y="1932679"/>
            <a:ext cx="5585884" cy="639762"/>
          </a:xfrm>
        </p:spPr>
        <p:txBody>
          <a:bodyPr/>
          <a:lstStyle/>
          <a:p>
            <a:r>
              <a:rPr lang="en-IN" dirty="0" smtClean="0"/>
              <a:t>  GUIDED BY</a:t>
            </a:r>
            <a:endParaRPr lang="en-IN" dirty="0"/>
          </a:p>
        </p:txBody>
      </p:sp>
      <p:sp>
        <p:nvSpPr>
          <p:cNvPr id="7" name="Content Placeholder 6"/>
          <p:cNvSpPr>
            <a:spLocks noGrp="1"/>
          </p:cNvSpPr>
          <p:nvPr>
            <p:ph sz="quarter" idx="4"/>
          </p:nvPr>
        </p:nvSpPr>
        <p:spPr>
          <a:xfrm>
            <a:off x="6225172" y="2536763"/>
            <a:ext cx="5389033" cy="3951288"/>
          </a:xfrm>
        </p:spPr>
        <p:txBody>
          <a:bodyPr/>
          <a:lstStyle/>
          <a:p>
            <a:pPr marL="0" indent="0">
              <a:buNone/>
            </a:pPr>
            <a:r>
              <a:rPr lang="en-IN" dirty="0" smtClean="0"/>
              <a:t>Dr.Chithra </a:t>
            </a:r>
            <a:r>
              <a:rPr lang="en-IN" dirty="0"/>
              <a:t>Selvaraj</a:t>
            </a:r>
          </a:p>
          <a:p>
            <a:pPr marL="0" indent="0">
              <a:buNone/>
            </a:pPr>
            <a:r>
              <a:rPr lang="en-IN" dirty="0" smtClean="0"/>
              <a:t>Associate </a:t>
            </a:r>
            <a:r>
              <a:rPr lang="en-IN" dirty="0"/>
              <a:t>Professor</a:t>
            </a:r>
          </a:p>
          <a:p>
            <a:pPr marL="0" indent="0">
              <a:buNone/>
            </a:pPr>
            <a:r>
              <a:rPr lang="en-IN" dirty="0" smtClean="0"/>
              <a:t>Department </a:t>
            </a:r>
            <a:r>
              <a:rPr lang="en-IN" dirty="0"/>
              <a:t>of Information </a:t>
            </a:r>
            <a:r>
              <a:rPr lang="en-IN" dirty="0" smtClean="0"/>
              <a:t>        Technology</a:t>
            </a:r>
            <a:endParaRPr lang="en-IN" dirty="0"/>
          </a:p>
          <a:p>
            <a:pPr marL="0" indent="0">
              <a:buNone/>
            </a:pPr>
            <a:r>
              <a:rPr lang="en-IN" dirty="0" smtClean="0"/>
              <a:t>SSN </a:t>
            </a:r>
            <a:r>
              <a:rPr lang="en-IN" dirty="0"/>
              <a:t>College of Engineering</a:t>
            </a:r>
          </a:p>
          <a:p>
            <a:endParaRPr lang="en-IN" dirty="0"/>
          </a:p>
        </p:txBody>
      </p:sp>
    </p:spTree>
    <p:extLst>
      <p:ext uri="{BB962C8B-B14F-4D97-AF65-F5344CB8AC3E}">
        <p14:creationId xmlns:p14="http://schemas.microsoft.com/office/powerpoint/2010/main" val="3729395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29371"/>
            <a:ext cx="10972800" cy="5696794"/>
          </a:xfrm>
        </p:spPr>
        <p:txBody>
          <a:bodyPr/>
          <a:lstStyle/>
          <a:p>
            <a:r>
              <a:rPr lang="en-IN" sz="2400" b="1" dirty="0">
                <a:latin typeface="Adobe Garamond Pro" pitchFamily="18" charset="0"/>
              </a:rPr>
              <a:t>Device level authentication</a:t>
            </a:r>
            <a:r>
              <a:rPr lang="en-IN" sz="2400" dirty="0">
                <a:latin typeface="Adobe Garamond Pro" pitchFamily="18" charset="0"/>
              </a:rPr>
              <a:t> – The device level authentication is planned to verify the MAC address of the device using the microcontroller which would be unique for the device</a:t>
            </a:r>
            <a:r>
              <a:rPr lang="en-IN" sz="2400" dirty="0" smtClean="0">
                <a:latin typeface="Adobe Garamond Pro" pitchFamily="18" charset="0"/>
              </a:rPr>
              <a:t>.</a:t>
            </a:r>
            <a:endParaRPr lang="en-US" sz="2400" dirty="0">
              <a:latin typeface="Adobe Garamond Pro" pitchFamily="18" charset="0"/>
            </a:endParaRPr>
          </a:p>
          <a:p>
            <a:r>
              <a:rPr lang="en-IN" sz="2400" b="1" dirty="0">
                <a:latin typeface="Adobe Garamond Pro" pitchFamily="18" charset="0"/>
              </a:rPr>
              <a:t>User level authentication</a:t>
            </a:r>
            <a:r>
              <a:rPr lang="en-IN" sz="2400" dirty="0">
                <a:latin typeface="Adobe Garamond Pro" pitchFamily="18" charset="0"/>
              </a:rPr>
              <a:t> – The user level authentication is planned to be performed using the cryptographic techniques with the key credentials of the user.</a:t>
            </a:r>
            <a:endParaRPr lang="en-US" sz="2400" dirty="0">
              <a:latin typeface="Adobe Garamond Pro" pitchFamily="18" charset="0"/>
            </a:endParaRPr>
          </a:p>
          <a:p>
            <a:pPr marL="0" indent="0">
              <a:buNone/>
            </a:pP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07800"/>
            <a:ext cx="4143375"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descr="Image result for microcontroller raspberry p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6643" y="2788541"/>
            <a:ext cx="3653100" cy="250541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cryptographic techniques in cloud compu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354" y="2597710"/>
            <a:ext cx="4054366" cy="304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5426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868362"/>
          </a:xfrm>
        </p:spPr>
        <p:txBody>
          <a:bodyPr/>
          <a:lstStyle/>
          <a:p>
            <a:r>
              <a:rPr lang="en-IN" dirty="0" smtClean="0"/>
              <a:t>MECHANISM</a:t>
            </a:r>
            <a:endParaRPr lang="en-IN"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1097335"/>
            <a:ext cx="11461750" cy="509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6631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COMPONENTS</a:t>
            </a:r>
            <a:endParaRPr lang="en-IN" dirty="0"/>
          </a:p>
        </p:txBody>
      </p:sp>
      <p:sp>
        <p:nvSpPr>
          <p:cNvPr id="3" name="Content Placeholder 2"/>
          <p:cNvSpPr>
            <a:spLocks noGrp="1"/>
          </p:cNvSpPr>
          <p:nvPr>
            <p:ph idx="1"/>
          </p:nvPr>
        </p:nvSpPr>
        <p:spPr>
          <a:xfrm>
            <a:off x="453113" y="1091634"/>
            <a:ext cx="10477500" cy="4538662"/>
          </a:xfrm>
        </p:spPr>
        <p:txBody>
          <a:bodyPr/>
          <a:lstStyle/>
          <a:p>
            <a:pPr>
              <a:buFont typeface="Wingdings" panose="05000000000000000000" pitchFamily="2" charset="2"/>
              <a:buChar char="§"/>
            </a:pPr>
            <a:endParaRPr lang="en-IN" sz="2400" dirty="0"/>
          </a:p>
          <a:p>
            <a:pPr lvl="0"/>
            <a:r>
              <a:rPr lang="en-IN" sz="2400" dirty="0">
                <a:latin typeface="Adobe Garamond Pro" pitchFamily="18" charset="0"/>
              </a:rPr>
              <a:t>Raspberry PI Board – Microcontroller</a:t>
            </a:r>
            <a:endParaRPr lang="en-US" sz="2400" dirty="0">
              <a:latin typeface="Adobe Garamond Pro" pitchFamily="18" charset="0"/>
            </a:endParaRPr>
          </a:p>
          <a:p>
            <a:pPr lvl="0"/>
            <a:r>
              <a:rPr lang="en-IN" sz="2400" dirty="0" err="1">
                <a:latin typeface="Adobe Garamond Pro" pitchFamily="18" charset="0"/>
              </a:rPr>
              <a:t>Keyfob</a:t>
            </a:r>
            <a:r>
              <a:rPr lang="en-IN" sz="2400" dirty="0">
                <a:latin typeface="Adobe Garamond Pro" pitchFamily="18" charset="0"/>
              </a:rPr>
              <a:t> – wireless key entry used for cars</a:t>
            </a:r>
            <a:endParaRPr lang="en-US" sz="2400" dirty="0">
              <a:latin typeface="Adobe Garamond Pro" pitchFamily="18" charset="0"/>
            </a:endParaRPr>
          </a:p>
          <a:p>
            <a:pPr lvl="0"/>
            <a:r>
              <a:rPr lang="en-IN" sz="2400" dirty="0">
                <a:latin typeface="Adobe Garamond Pro" pitchFamily="18" charset="0"/>
              </a:rPr>
              <a:t>Wireless </a:t>
            </a:r>
            <a:r>
              <a:rPr lang="en-IN" sz="2400" dirty="0" err="1">
                <a:latin typeface="Adobe Garamond Pro" pitchFamily="18" charset="0"/>
              </a:rPr>
              <a:t>hackkey</a:t>
            </a:r>
            <a:r>
              <a:rPr lang="en-IN" sz="2400" dirty="0">
                <a:latin typeface="Adobe Garamond Pro" pitchFamily="18" charset="0"/>
              </a:rPr>
              <a:t> – hacking device used for testing the process of hacking</a:t>
            </a:r>
            <a:endParaRPr lang="en-US" sz="2400" dirty="0">
              <a:latin typeface="Adobe Garamond Pro" pitchFamily="18" charset="0"/>
            </a:endParaRPr>
          </a:p>
          <a:p>
            <a:pPr lvl="0"/>
            <a:r>
              <a:rPr lang="en-IN" sz="2400" dirty="0">
                <a:latin typeface="Adobe Garamond Pro" pitchFamily="18" charset="0"/>
              </a:rPr>
              <a:t>RF / Bluetooth communication module – provides interface between the </a:t>
            </a:r>
            <a:r>
              <a:rPr lang="en-IN" sz="2400" dirty="0" err="1">
                <a:latin typeface="Adobe Garamond Pro" pitchFamily="18" charset="0"/>
              </a:rPr>
              <a:t>keyfob</a:t>
            </a:r>
            <a:r>
              <a:rPr lang="en-IN" sz="2400" dirty="0">
                <a:latin typeface="Adobe Garamond Pro" pitchFamily="18" charset="0"/>
              </a:rPr>
              <a:t> </a:t>
            </a:r>
            <a:endParaRPr lang="en-US" sz="2400" dirty="0" smtClean="0">
              <a:latin typeface="Adobe Garamond Pro" pitchFamily="18" charset="0"/>
            </a:endParaRPr>
          </a:p>
          <a:p>
            <a:pPr marL="0" indent="0">
              <a:buNone/>
            </a:pPr>
            <a:endParaRPr lang="en-IN" sz="2400" dirty="0"/>
          </a:p>
        </p:txBody>
      </p:sp>
      <p:pic>
        <p:nvPicPr>
          <p:cNvPr id="3074" name="Picture 2" descr="Image result for key f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45" y="3394847"/>
            <a:ext cx="2888215" cy="28882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keyless entry h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0538" y="3394847"/>
            <a:ext cx="3486123" cy="26145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rf modu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4629" y="3394847"/>
            <a:ext cx="3024947" cy="261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5605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73937772"/>
              </p:ext>
            </p:extLst>
          </p:nvPr>
        </p:nvGraphicFramePr>
        <p:xfrm>
          <a:off x="1105231" y="1272212"/>
          <a:ext cx="9803958" cy="4476580"/>
        </p:xfrm>
        <a:graphic>
          <a:graphicData uri="http://schemas.openxmlformats.org/drawingml/2006/table">
            <a:tbl>
              <a:tblPr>
                <a:tableStyleId>{5C22544A-7EE6-4342-B048-85BDC9FD1C3A}</a:tableStyleId>
              </a:tblPr>
              <a:tblGrid>
                <a:gridCol w="967955"/>
                <a:gridCol w="5138340"/>
                <a:gridCol w="1389733"/>
                <a:gridCol w="1153965"/>
                <a:gridCol w="1153965"/>
              </a:tblGrid>
              <a:tr h="863818">
                <a:tc>
                  <a:txBody>
                    <a:bodyPr/>
                    <a:lstStyle/>
                    <a:p>
                      <a:pPr marL="0" marR="0" indent="-1270">
                        <a:lnSpc>
                          <a:spcPct val="115000"/>
                        </a:lnSpc>
                        <a:spcBef>
                          <a:spcPts val="0"/>
                        </a:spcBef>
                        <a:spcAft>
                          <a:spcPts val="0"/>
                        </a:spcAft>
                      </a:pPr>
                      <a:endParaRPr lang="en-IN" sz="1200" dirty="0" smtClean="0">
                        <a:effectLst/>
                      </a:endParaRPr>
                    </a:p>
                    <a:p>
                      <a:pPr marL="0" marR="0" indent="-1270">
                        <a:lnSpc>
                          <a:spcPct val="115000"/>
                        </a:lnSpc>
                        <a:spcBef>
                          <a:spcPts val="0"/>
                        </a:spcBef>
                        <a:spcAft>
                          <a:spcPts val="0"/>
                        </a:spcAft>
                      </a:pPr>
                      <a:r>
                        <a:rPr lang="en-IN" sz="1200" dirty="0" err="1" smtClean="0">
                          <a:effectLst/>
                        </a:rPr>
                        <a:t>S.No</a:t>
                      </a:r>
                      <a:r>
                        <a:rPr lang="en-IN" sz="1200" dirty="0">
                          <a:effectLst/>
                        </a:rPr>
                        <a:t>.</a:t>
                      </a:r>
                      <a:endParaRPr lang="en-US" sz="1100" dirty="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spcBef>
                          <a:spcPts val="0"/>
                        </a:spcBef>
                        <a:spcAft>
                          <a:spcPts val="0"/>
                        </a:spcAft>
                      </a:pPr>
                      <a:endParaRPr lang="en-IN" sz="1200" dirty="0" smtClean="0">
                        <a:effectLst/>
                      </a:endParaRPr>
                    </a:p>
                    <a:p>
                      <a:pPr marL="0" marR="0" indent="-1270" algn="ctr">
                        <a:lnSpc>
                          <a:spcPct val="115000"/>
                        </a:lnSpc>
                        <a:spcBef>
                          <a:spcPts val="0"/>
                        </a:spcBef>
                        <a:spcAft>
                          <a:spcPts val="0"/>
                        </a:spcAft>
                      </a:pPr>
                      <a:r>
                        <a:rPr lang="en-IN" sz="1200" dirty="0" smtClean="0">
                          <a:effectLst/>
                        </a:rPr>
                        <a:t>Item</a:t>
                      </a:r>
                      <a:endParaRPr lang="en-US" sz="1100" dirty="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spcBef>
                          <a:spcPts val="0"/>
                        </a:spcBef>
                        <a:spcAft>
                          <a:spcPts val="0"/>
                        </a:spcAft>
                      </a:pPr>
                      <a:endParaRPr lang="en-IN" sz="1200" dirty="0" smtClean="0">
                        <a:effectLst/>
                      </a:endParaRPr>
                    </a:p>
                    <a:p>
                      <a:pPr marL="0" marR="0" indent="-1270">
                        <a:lnSpc>
                          <a:spcPct val="115000"/>
                        </a:lnSpc>
                        <a:spcBef>
                          <a:spcPts val="0"/>
                        </a:spcBef>
                        <a:spcAft>
                          <a:spcPts val="0"/>
                        </a:spcAft>
                      </a:pPr>
                      <a:r>
                        <a:rPr lang="en-IN" sz="1200" dirty="0" smtClean="0">
                          <a:effectLst/>
                        </a:rPr>
                        <a:t>Quantity</a:t>
                      </a:r>
                      <a:endParaRPr lang="en-US" sz="1100" dirty="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spcBef>
                          <a:spcPts val="0"/>
                        </a:spcBef>
                        <a:spcAft>
                          <a:spcPts val="0"/>
                        </a:spcAft>
                      </a:pPr>
                      <a:endParaRPr lang="en-IN" sz="1200" dirty="0" smtClean="0">
                        <a:effectLst/>
                      </a:endParaRPr>
                    </a:p>
                    <a:p>
                      <a:pPr marL="0" marR="0" indent="-1270">
                        <a:lnSpc>
                          <a:spcPct val="115000"/>
                        </a:lnSpc>
                        <a:spcBef>
                          <a:spcPts val="0"/>
                        </a:spcBef>
                        <a:spcAft>
                          <a:spcPts val="0"/>
                        </a:spcAft>
                      </a:pPr>
                      <a:r>
                        <a:rPr lang="en-IN" sz="1200" dirty="0" smtClean="0">
                          <a:effectLst/>
                        </a:rPr>
                        <a:t>Unit </a:t>
                      </a:r>
                      <a:r>
                        <a:rPr lang="en-IN" sz="1200" dirty="0">
                          <a:effectLst/>
                        </a:rPr>
                        <a:t>cost (</a:t>
                      </a:r>
                      <a:r>
                        <a:rPr lang="en-IN" sz="1200" dirty="0" err="1">
                          <a:effectLst/>
                        </a:rPr>
                        <a:t>Rs</a:t>
                      </a:r>
                      <a:r>
                        <a:rPr lang="en-IN" sz="1200" dirty="0">
                          <a:effectLst/>
                        </a:rPr>
                        <a:t>.)</a:t>
                      </a:r>
                      <a:endParaRPr lang="en-US" sz="1100" dirty="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spcBef>
                          <a:spcPts val="0"/>
                        </a:spcBef>
                        <a:spcAft>
                          <a:spcPts val="0"/>
                        </a:spcAft>
                      </a:pPr>
                      <a:r>
                        <a:rPr lang="en-IN" sz="1200">
                          <a:effectLst/>
                        </a:rPr>
                        <a:t>Total</a:t>
                      </a:r>
                      <a:endParaRPr lang="en-US" sz="1100">
                        <a:effectLst/>
                      </a:endParaRPr>
                    </a:p>
                    <a:p>
                      <a:pPr marL="0" marR="0" indent="-1270">
                        <a:lnSpc>
                          <a:spcPct val="115000"/>
                        </a:lnSpc>
                        <a:spcBef>
                          <a:spcPts val="0"/>
                        </a:spcBef>
                        <a:spcAft>
                          <a:spcPts val="0"/>
                        </a:spcAft>
                      </a:pPr>
                      <a:r>
                        <a:rPr lang="en-IN" sz="1200">
                          <a:effectLst/>
                        </a:rPr>
                        <a:t>Cost</a:t>
                      </a:r>
                      <a:endParaRPr lang="en-US" sz="1100">
                        <a:effectLst/>
                      </a:endParaRPr>
                    </a:p>
                    <a:p>
                      <a:pPr marL="0" marR="0" indent="-1270">
                        <a:lnSpc>
                          <a:spcPct val="115000"/>
                        </a:lnSpc>
                        <a:spcBef>
                          <a:spcPts val="0"/>
                        </a:spcBef>
                        <a:spcAft>
                          <a:spcPts val="0"/>
                        </a:spcAft>
                      </a:pPr>
                      <a:r>
                        <a:rPr lang="en-IN" sz="1200">
                          <a:effectLst/>
                        </a:rPr>
                        <a:t>(in Rs.)</a:t>
                      </a:r>
                      <a:endParaRPr lang="en-US" sz="1100">
                        <a:solidFill>
                          <a:srgbClr val="000000"/>
                        </a:solidFill>
                        <a:effectLst/>
                        <a:latin typeface="Calibri"/>
                        <a:ea typeface="Calibri"/>
                        <a:cs typeface="Times New Roman"/>
                      </a:endParaRPr>
                    </a:p>
                  </a:txBody>
                  <a:tcPr marL="68580" marR="68580" marT="0" marB="0"/>
                </a:tc>
              </a:tr>
              <a:tr h="395080">
                <a:tc>
                  <a:txBody>
                    <a:bodyPr/>
                    <a:lstStyle/>
                    <a:p>
                      <a:pPr marL="0" marR="0" indent="-1270">
                        <a:lnSpc>
                          <a:spcPct val="115000"/>
                        </a:lnSpc>
                        <a:spcBef>
                          <a:spcPts val="0"/>
                        </a:spcBef>
                        <a:spcAft>
                          <a:spcPts val="0"/>
                        </a:spcAft>
                      </a:pPr>
                      <a:r>
                        <a:rPr lang="en-IN" sz="1200">
                          <a:effectLst/>
                        </a:rPr>
                        <a:t>1</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pPr>
                      <a:r>
                        <a:rPr lang="en-US" sz="1100">
                          <a:effectLst/>
                        </a:rPr>
                        <a:t>Raspberry PI Board</a:t>
                      </a:r>
                      <a:endParaRPr lang="en-US" sz="1100" b="1">
                        <a:solidFill>
                          <a:srgbClr val="000000"/>
                        </a:solidFill>
                        <a:effectLst/>
                        <a:latin typeface="Calibri"/>
                        <a:ea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1</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3500</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3500</a:t>
                      </a:r>
                      <a:endParaRPr lang="en-US" sz="1100">
                        <a:solidFill>
                          <a:srgbClr val="000000"/>
                        </a:solidFill>
                        <a:effectLst/>
                        <a:latin typeface="Calibri"/>
                        <a:ea typeface="Calibri"/>
                        <a:cs typeface="Times New Roman"/>
                      </a:endParaRPr>
                    </a:p>
                  </a:txBody>
                  <a:tcPr marL="68580" marR="68580" marT="0" marB="0"/>
                </a:tc>
              </a:tr>
              <a:tr h="395080">
                <a:tc>
                  <a:txBody>
                    <a:bodyPr/>
                    <a:lstStyle/>
                    <a:p>
                      <a:pPr marL="0" marR="0" indent="-1270">
                        <a:lnSpc>
                          <a:spcPct val="115000"/>
                        </a:lnSpc>
                        <a:spcBef>
                          <a:spcPts val="0"/>
                        </a:spcBef>
                        <a:spcAft>
                          <a:spcPts val="0"/>
                        </a:spcAft>
                      </a:pPr>
                      <a:r>
                        <a:rPr lang="en-IN" sz="1200">
                          <a:effectLst/>
                        </a:rPr>
                        <a:t>2</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pPr>
                      <a:r>
                        <a:rPr lang="en-US" sz="1100">
                          <a:effectLst/>
                        </a:rPr>
                        <a:t>Keyfob</a:t>
                      </a:r>
                      <a:endParaRPr lang="en-US" sz="1100" b="1">
                        <a:solidFill>
                          <a:srgbClr val="000000"/>
                        </a:solidFill>
                        <a:effectLst/>
                        <a:latin typeface="Calibri"/>
                        <a:ea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1</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500</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500</a:t>
                      </a:r>
                      <a:endParaRPr lang="en-US" sz="1100">
                        <a:solidFill>
                          <a:srgbClr val="000000"/>
                        </a:solidFill>
                        <a:effectLst/>
                        <a:latin typeface="Calibri"/>
                        <a:ea typeface="Calibri"/>
                        <a:cs typeface="Times New Roman"/>
                      </a:endParaRPr>
                    </a:p>
                  </a:txBody>
                  <a:tcPr marL="68580" marR="68580" marT="0" marB="0"/>
                </a:tc>
              </a:tr>
              <a:tr h="395080">
                <a:tc>
                  <a:txBody>
                    <a:bodyPr/>
                    <a:lstStyle/>
                    <a:p>
                      <a:pPr marL="0" marR="0" indent="-1270">
                        <a:lnSpc>
                          <a:spcPct val="115000"/>
                        </a:lnSpc>
                        <a:spcBef>
                          <a:spcPts val="0"/>
                        </a:spcBef>
                        <a:spcAft>
                          <a:spcPts val="0"/>
                        </a:spcAft>
                      </a:pPr>
                      <a:r>
                        <a:rPr lang="en-IN" sz="1200">
                          <a:effectLst/>
                        </a:rPr>
                        <a:t>3</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spcBef>
                          <a:spcPts val="0"/>
                        </a:spcBef>
                        <a:spcAft>
                          <a:spcPts val="0"/>
                        </a:spcAft>
                      </a:pPr>
                      <a:r>
                        <a:rPr lang="en-IN" sz="1200">
                          <a:effectLst/>
                        </a:rPr>
                        <a:t>Wireless hackkey</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2</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2500</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5000</a:t>
                      </a:r>
                      <a:endParaRPr lang="en-US" sz="1100">
                        <a:solidFill>
                          <a:srgbClr val="000000"/>
                        </a:solidFill>
                        <a:effectLst/>
                        <a:latin typeface="Calibri"/>
                        <a:ea typeface="Calibri"/>
                        <a:cs typeface="Times New Roman"/>
                      </a:endParaRPr>
                    </a:p>
                  </a:txBody>
                  <a:tcPr marL="68580" marR="68580" marT="0" marB="0"/>
                </a:tc>
              </a:tr>
              <a:tr h="818681">
                <a:tc>
                  <a:txBody>
                    <a:bodyPr/>
                    <a:lstStyle/>
                    <a:p>
                      <a:pPr marL="0" marR="0" indent="-1270">
                        <a:lnSpc>
                          <a:spcPct val="115000"/>
                        </a:lnSpc>
                        <a:spcBef>
                          <a:spcPts val="0"/>
                        </a:spcBef>
                        <a:spcAft>
                          <a:spcPts val="0"/>
                        </a:spcAft>
                      </a:pPr>
                      <a:r>
                        <a:rPr lang="en-IN" sz="1200">
                          <a:effectLst/>
                        </a:rPr>
                        <a:t>4</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spcBef>
                          <a:spcPts val="0"/>
                        </a:spcBef>
                        <a:spcAft>
                          <a:spcPts val="0"/>
                        </a:spcAft>
                      </a:pPr>
                      <a:r>
                        <a:rPr lang="en-IN" sz="1200">
                          <a:effectLst/>
                        </a:rPr>
                        <a:t>Communication module (RF/Bluetooth)</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1</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1000</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1000</a:t>
                      </a:r>
                      <a:endParaRPr lang="en-US" sz="1100">
                        <a:solidFill>
                          <a:srgbClr val="000000"/>
                        </a:solidFill>
                        <a:effectLst/>
                        <a:latin typeface="Calibri"/>
                        <a:ea typeface="Calibri"/>
                        <a:cs typeface="Times New Roman"/>
                      </a:endParaRPr>
                    </a:p>
                  </a:txBody>
                  <a:tcPr marL="68580" marR="68580" marT="0" marB="0"/>
                </a:tc>
              </a:tr>
              <a:tr h="395080">
                <a:tc>
                  <a:txBody>
                    <a:bodyPr/>
                    <a:lstStyle/>
                    <a:p>
                      <a:pPr marL="0" marR="0" indent="-1270">
                        <a:lnSpc>
                          <a:spcPct val="115000"/>
                        </a:lnSpc>
                        <a:spcBef>
                          <a:spcPts val="0"/>
                        </a:spcBef>
                        <a:spcAft>
                          <a:spcPts val="0"/>
                        </a:spcAft>
                      </a:pPr>
                      <a:r>
                        <a:rPr lang="en-IN" sz="1200">
                          <a:effectLst/>
                        </a:rPr>
                        <a:t>5</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spcBef>
                          <a:spcPts val="0"/>
                        </a:spcBef>
                        <a:spcAft>
                          <a:spcPts val="0"/>
                        </a:spcAft>
                      </a:pPr>
                      <a:r>
                        <a:rPr lang="en-IN" sz="1200">
                          <a:effectLst/>
                        </a:rPr>
                        <a:t>Connecting wires and battery</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 </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 </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500</a:t>
                      </a:r>
                      <a:endParaRPr lang="en-US" sz="1100">
                        <a:solidFill>
                          <a:srgbClr val="000000"/>
                        </a:solidFill>
                        <a:effectLst/>
                        <a:latin typeface="Calibri"/>
                        <a:ea typeface="Calibri"/>
                        <a:cs typeface="Times New Roman"/>
                      </a:endParaRPr>
                    </a:p>
                  </a:txBody>
                  <a:tcPr marL="68580" marR="68580" marT="0" marB="0"/>
                </a:tc>
              </a:tr>
              <a:tr h="395080">
                <a:tc>
                  <a:txBody>
                    <a:bodyPr/>
                    <a:lstStyle/>
                    <a:p>
                      <a:pPr marL="0" marR="0" indent="-1270">
                        <a:lnSpc>
                          <a:spcPct val="115000"/>
                        </a:lnSpc>
                        <a:spcBef>
                          <a:spcPts val="0"/>
                        </a:spcBef>
                        <a:spcAft>
                          <a:spcPts val="0"/>
                        </a:spcAft>
                      </a:pPr>
                      <a:r>
                        <a:rPr lang="en-IN" sz="1200">
                          <a:effectLst/>
                        </a:rPr>
                        <a:t>6</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nSpc>
                          <a:spcPct val="115000"/>
                        </a:lnSpc>
                        <a:spcBef>
                          <a:spcPts val="0"/>
                        </a:spcBef>
                        <a:spcAft>
                          <a:spcPts val="0"/>
                        </a:spcAft>
                      </a:pPr>
                      <a:r>
                        <a:rPr lang="en-IN" sz="1200">
                          <a:effectLst/>
                        </a:rPr>
                        <a:t>Miscellaneous</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 </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 </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1000</a:t>
                      </a:r>
                      <a:endParaRPr lang="en-US" sz="1100">
                        <a:solidFill>
                          <a:srgbClr val="000000"/>
                        </a:solidFill>
                        <a:effectLst/>
                        <a:latin typeface="Calibri"/>
                        <a:ea typeface="Calibri"/>
                        <a:cs typeface="Times New Roman"/>
                      </a:endParaRPr>
                    </a:p>
                  </a:txBody>
                  <a:tcPr marL="68580" marR="68580" marT="0" marB="0"/>
                </a:tc>
              </a:tr>
              <a:tr h="818681">
                <a:tc>
                  <a:txBody>
                    <a:bodyPr/>
                    <a:lstStyle/>
                    <a:p>
                      <a:pPr marL="0" marR="0" indent="-1270">
                        <a:lnSpc>
                          <a:spcPct val="115000"/>
                        </a:lnSpc>
                        <a:spcBef>
                          <a:spcPts val="0"/>
                        </a:spcBef>
                        <a:spcAft>
                          <a:spcPts val="0"/>
                        </a:spcAft>
                      </a:pPr>
                      <a:r>
                        <a:rPr lang="en-IN" sz="1200">
                          <a:effectLst/>
                        </a:rPr>
                        <a:t> </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a:effectLst/>
                        </a:rPr>
                        <a:t>Total</a:t>
                      </a:r>
                      <a:endParaRPr lang="en-US" sz="110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dirty="0">
                          <a:effectLst/>
                        </a:rPr>
                        <a:t>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dirty="0">
                          <a:effectLst/>
                        </a:rPr>
                        <a:t> </a:t>
                      </a:r>
                      <a:endParaRPr lang="en-US" sz="1100" dirty="0">
                        <a:solidFill>
                          <a:srgbClr val="000000"/>
                        </a:solidFill>
                        <a:effectLst/>
                        <a:latin typeface="Calibri"/>
                        <a:ea typeface="Calibri"/>
                        <a:cs typeface="Times New Roman"/>
                      </a:endParaRPr>
                    </a:p>
                  </a:txBody>
                  <a:tcPr marL="68580" marR="68580" marT="0" marB="0"/>
                </a:tc>
                <a:tc>
                  <a:txBody>
                    <a:bodyPr/>
                    <a:lstStyle/>
                    <a:p>
                      <a:pPr marL="0" marR="0" indent="-1270" algn="r">
                        <a:lnSpc>
                          <a:spcPct val="115000"/>
                        </a:lnSpc>
                        <a:spcBef>
                          <a:spcPts val="0"/>
                        </a:spcBef>
                        <a:spcAft>
                          <a:spcPts val="0"/>
                        </a:spcAft>
                      </a:pPr>
                      <a:r>
                        <a:rPr lang="en-IN" sz="1200" dirty="0">
                          <a:effectLst/>
                        </a:rPr>
                        <a:t>11500</a:t>
                      </a:r>
                      <a:endParaRPr lang="en-US" sz="1100" dirty="0">
                        <a:solidFill>
                          <a:srgbClr val="000000"/>
                        </a:solidFill>
                        <a:effectLst/>
                        <a:latin typeface="Calibri"/>
                        <a:ea typeface="Calibri"/>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IN" dirty="0"/>
          </a:p>
        </p:txBody>
      </p:sp>
      <p:sp>
        <p:nvSpPr>
          <p:cNvPr id="6" name="Rectangle 5"/>
          <p:cNvSpPr/>
          <p:nvPr/>
        </p:nvSpPr>
        <p:spPr>
          <a:xfrm>
            <a:off x="485030" y="1152939"/>
            <a:ext cx="11330608" cy="2723823"/>
          </a:xfrm>
          <a:prstGeom prst="rect">
            <a:avLst/>
          </a:prstGeom>
        </p:spPr>
        <p:txBody>
          <a:bodyPr wrap="square">
            <a:spAutoFit/>
          </a:bodyPr>
          <a:lstStyle/>
          <a:p>
            <a:r>
              <a:rPr lang="en-IN" sz="1900" dirty="0">
                <a:latin typeface="Adobe Garamond Pro" pitchFamily="18" charset="0"/>
              </a:rPr>
              <a:t>The ADAC researchers say that 24 different vehicles from 19 different manufacturers were all vulnerable, allowing them to not only reliably unlock the target vehicles but also immediately drive them </a:t>
            </a:r>
            <a:r>
              <a:rPr lang="en-IN" sz="1900" dirty="0" err="1">
                <a:latin typeface="Adobe Garamond Pro" pitchFamily="18" charset="0"/>
              </a:rPr>
              <a:t>away.Swiss</a:t>
            </a:r>
            <a:r>
              <a:rPr lang="en-IN" sz="1900" dirty="0">
                <a:latin typeface="Adobe Garamond Pro" pitchFamily="18" charset="0"/>
              </a:rPr>
              <a:t> researchers published a paper detailing a similar amplification attack as early as 2011. But the ADAC researchers say they can perform the attack far more cheaply than those predecessors, spending just $225 on their attack device compared with the multi-thousand-dollar software-defined radios used in the Swiss researchers' study.</a:t>
            </a:r>
            <a:endParaRPr lang="en-US" sz="1900" dirty="0">
              <a:latin typeface="Adobe Garamond Pro" pitchFamily="18" charset="0"/>
            </a:endParaRPr>
          </a:p>
          <a:p>
            <a:r>
              <a:rPr lang="en-IN" sz="1900" dirty="0">
                <a:latin typeface="Adobe Garamond Pro" pitchFamily="18" charset="0"/>
              </a:rPr>
              <a:t> </a:t>
            </a:r>
            <a:endParaRPr lang="en-US" sz="1900" dirty="0">
              <a:latin typeface="Adobe Garamond Pro" pitchFamily="18" charset="0"/>
            </a:endParaRPr>
          </a:p>
          <a:p>
            <a:r>
              <a:rPr lang="en-IN" sz="1900" dirty="0">
                <a:latin typeface="Adobe Garamond Pro" pitchFamily="18" charset="0"/>
              </a:rPr>
              <a:t>As we can see that the solution on this particular area has not been addressed and is still in the research process. Also, the environment about this in India is not present currently which is the prime reason to consider this problem for the proposal.</a:t>
            </a:r>
            <a:endParaRPr lang="en-US" sz="1900" dirty="0">
              <a:latin typeface="Adobe Garamond Pro" pitchFamily="18" charset="0"/>
            </a:endParaRPr>
          </a:p>
        </p:txBody>
      </p:sp>
      <p:pic>
        <p:nvPicPr>
          <p:cNvPr id="10242" name="Picture 2" descr="Image result for rese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189" y="3876762"/>
            <a:ext cx="4475702" cy="251758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e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5971" y="3876762"/>
            <a:ext cx="5189583" cy="24365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7800"/>
            <a:ext cx="11468100" cy="952500"/>
          </a:xfrm>
        </p:spPr>
        <p:txBody>
          <a:bodyPr/>
          <a:lstStyle/>
          <a:p>
            <a:r>
              <a:rPr lang="en-IN" dirty="0" smtClean="0"/>
              <a:t>REFERENCES</a:t>
            </a:r>
            <a:endParaRPr lang="en-IN" dirty="0"/>
          </a:p>
        </p:txBody>
      </p:sp>
      <p:sp>
        <p:nvSpPr>
          <p:cNvPr id="3" name="Content Placeholder 2"/>
          <p:cNvSpPr>
            <a:spLocks noGrp="1"/>
          </p:cNvSpPr>
          <p:nvPr>
            <p:ph idx="1"/>
          </p:nvPr>
        </p:nvSpPr>
        <p:spPr/>
        <p:txBody>
          <a:bodyPr/>
          <a:lstStyle/>
          <a:p>
            <a:pPr lvl="0"/>
            <a:r>
              <a:rPr lang="en-IN" sz="2800" dirty="0">
                <a:latin typeface="Adobe Garamond Pro" pitchFamily="18" charset="0"/>
                <a:hlinkClick r:id="rId2"/>
              </a:rPr>
              <a:t>https://www.wired.com/2016/03/study-finds-24-car-models-open-unlocking-ignition-hack</a:t>
            </a:r>
            <a:r>
              <a:rPr lang="en-IN" sz="2800" dirty="0" smtClean="0">
                <a:latin typeface="Adobe Garamond Pro" pitchFamily="18" charset="0"/>
                <a:hlinkClick r:id="rId2"/>
              </a:rPr>
              <a:t>/</a:t>
            </a:r>
            <a:endParaRPr lang="en-IN" sz="2800" dirty="0" smtClean="0">
              <a:latin typeface="Adobe Garamond Pro" pitchFamily="18" charset="0"/>
            </a:endParaRPr>
          </a:p>
          <a:p>
            <a:pPr lvl="0"/>
            <a:endParaRPr lang="en-US" sz="2800" dirty="0">
              <a:latin typeface="Adobe Garamond Pro" pitchFamily="18" charset="0"/>
            </a:endParaRPr>
          </a:p>
          <a:p>
            <a:pPr lvl="0"/>
            <a:r>
              <a:rPr lang="en-IN" sz="2800" dirty="0" err="1">
                <a:latin typeface="Adobe Garamond Pro" pitchFamily="18" charset="0"/>
              </a:rPr>
              <a:t>RyadBenadjila</a:t>
            </a:r>
            <a:r>
              <a:rPr lang="en-IN" sz="2800" dirty="0">
                <a:latin typeface="Adobe Garamond Pro" pitchFamily="18" charset="0"/>
              </a:rPr>
              <a:t> , Mathieu </a:t>
            </a:r>
            <a:r>
              <a:rPr lang="en-IN" sz="2800" dirty="0" err="1">
                <a:latin typeface="Adobe Garamond Pro" pitchFamily="18" charset="0"/>
              </a:rPr>
              <a:t>Renard</a:t>
            </a:r>
            <a:r>
              <a:rPr lang="en-IN" sz="2800" dirty="0">
                <a:latin typeface="Adobe Garamond Pro" pitchFamily="18" charset="0"/>
              </a:rPr>
              <a:t> , José Lopes-</a:t>
            </a:r>
            <a:r>
              <a:rPr lang="en-IN" sz="2800" dirty="0" err="1">
                <a:latin typeface="Adobe Garamond Pro" pitchFamily="18" charset="0"/>
              </a:rPr>
              <a:t>Esteves</a:t>
            </a:r>
            <a:r>
              <a:rPr lang="en-IN" sz="2800" dirty="0">
                <a:latin typeface="Adobe Garamond Pro" pitchFamily="18" charset="0"/>
              </a:rPr>
              <a:t> , and </a:t>
            </a:r>
            <a:r>
              <a:rPr lang="en-IN" sz="2800" dirty="0" err="1">
                <a:latin typeface="Adobe Garamond Pro" pitchFamily="18" charset="0"/>
              </a:rPr>
              <a:t>ChaoukiKasmi</a:t>
            </a:r>
            <a:r>
              <a:rPr lang="en-IN" sz="2800" dirty="0">
                <a:latin typeface="Adobe Garamond Pro" pitchFamily="18" charset="0"/>
              </a:rPr>
              <a:t>, “One Car, Two Frames: Attacks on Hitag-2 Remote Keyless Entry Systems Revisited”, French Network and Information Security </a:t>
            </a:r>
            <a:r>
              <a:rPr lang="en-IN" sz="2800" dirty="0" smtClean="0">
                <a:latin typeface="Adobe Garamond Pro" pitchFamily="18" charset="0"/>
              </a:rPr>
              <a:t>Agency</a:t>
            </a:r>
            <a:endParaRPr lang="en-US" sz="2800" dirty="0">
              <a:latin typeface="Adobe Garamond Pro" pitchFamily="18" charset="0"/>
            </a:endParaRPr>
          </a:p>
        </p:txBody>
      </p:sp>
    </p:spTree>
    <p:extLst>
      <p:ext uri="{BB962C8B-B14F-4D97-AF65-F5344CB8AC3E}">
        <p14:creationId xmlns:p14="http://schemas.microsoft.com/office/powerpoint/2010/main" val="9213554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BIGGEST CHALLENGE</a:t>
            </a:r>
            <a:endParaRPr lang="en-US" dirty="0"/>
          </a:p>
        </p:txBody>
      </p:sp>
      <p:sp>
        <p:nvSpPr>
          <p:cNvPr id="3" name="Text Placeholder 2"/>
          <p:cNvSpPr>
            <a:spLocks noGrp="1"/>
          </p:cNvSpPr>
          <p:nvPr>
            <p:ph type="body" idx="1"/>
          </p:nvPr>
        </p:nvSpPr>
        <p:spPr>
          <a:xfrm>
            <a:off x="466477" y="2815273"/>
            <a:ext cx="10872083" cy="639762"/>
          </a:xfrm>
        </p:spPr>
        <p:txBody>
          <a:bodyPr/>
          <a:lstStyle/>
          <a:p>
            <a:pPr algn="just"/>
            <a:r>
              <a:rPr lang="en-US" sz="2300" dirty="0" smtClean="0">
                <a:latin typeface="Adobe Garamond Pro" pitchFamily="18" charset="0"/>
              </a:rPr>
              <a:t>As it’s told, sometimes finding solutions are easier than problems. Likewise, the biggest and the most challenging task of our project is to make the </a:t>
            </a:r>
            <a:r>
              <a:rPr lang="en-US" sz="2300" dirty="0" err="1" smtClean="0">
                <a:latin typeface="Adobe Garamond Pro" pitchFamily="18" charset="0"/>
              </a:rPr>
              <a:t>Hacckey</a:t>
            </a:r>
            <a:r>
              <a:rPr lang="en-US" sz="2300" dirty="0" smtClean="0">
                <a:latin typeface="Adobe Garamond Pro" pitchFamily="18" charset="0"/>
              </a:rPr>
              <a:t> Device work.</a:t>
            </a:r>
            <a:endParaRPr lang="en-US" sz="2300" dirty="0">
              <a:latin typeface="Adobe Garamond Pro" pitchFamily="18" charset="0"/>
            </a:endParaRPr>
          </a:p>
        </p:txBody>
      </p:sp>
    </p:spTree>
    <p:extLst>
      <p:ext uri="{BB962C8B-B14F-4D97-AF65-F5344CB8AC3E}">
        <p14:creationId xmlns:p14="http://schemas.microsoft.com/office/powerpoint/2010/main" val="29612265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4033" y="2282024"/>
            <a:ext cx="2938946" cy="646331"/>
          </a:xfrm>
          <a:prstGeom prst="rect">
            <a:avLst/>
          </a:prstGeom>
          <a:noFill/>
        </p:spPr>
        <p:txBody>
          <a:bodyPr wrap="none" rtlCol="0">
            <a:spAutoFit/>
          </a:bodyPr>
          <a:lstStyle/>
          <a:p>
            <a:pPr algn="ctr"/>
            <a:r>
              <a:rPr lang="en-US" sz="3600" dirty="0" smtClean="0"/>
              <a:t>THANK YOU</a:t>
            </a:r>
            <a:endParaRPr lang="en-US" sz="3600" dirty="0"/>
          </a:p>
        </p:txBody>
      </p:sp>
    </p:spTree>
    <p:extLst>
      <p:ext uri="{BB962C8B-B14F-4D97-AF65-F5344CB8AC3E}">
        <p14:creationId xmlns:p14="http://schemas.microsoft.com/office/powerpoint/2010/main" val="34286952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82880"/>
            <a:ext cx="12192000" cy="731521"/>
          </a:xfrm>
        </p:spPr>
        <p:txBody>
          <a:bodyPr>
            <a:normAutofit/>
          </a:bodyPr>
          <a:lstStyle/>
          <a:p>
            <a:r>
              <a:rPr lang="en-US" dirty="0" smtClean="0"/>
              <a:t>PROBLEM STATEMENT</a:t>
            </a:r>
            <a:endParaRPr lang="en-IN" dirty="0"/>
          </a:p>
        </p:txBody>
      </p:sp>
      <p:sp>
        <p:nvSpPr>
          <p:cNvPr id="2" name="Content Placeholder 1"/>
          <p:cNvSpPr>
            <a:spLocks noGrp="1"/>
          </p:cNvSpPr>
          <p:nvPr>
            <p:ph idx="1"/>
          </p:nvPr>
        </p:nvSpPr>
        <p:spPr>
          <a:xfrm>
            <a:off x="601649" y="1208598"/>
            <a:ext cx="10972800" cy="5084543"/>
          </a:xfrm>
        </p:spPr>
        <p:txBody>
          <a:bodyPr/>
          <a:lstStyle/>
          <a:p>
            <a:r>
              <a:rPr lang="en-IN" dirty="0">
                <a:latin typeface="Adobe Garamond Pro" pitchFamily="18" charset="0"/>
              </a:rPr>
              <a:t>The objective of the project is to build a system which can help to prevent a car from theft from the wireless attacking methods used by the hackers</a:t>
            </a:r>
            <a:r>
              <a:rPr lang="en-IN" dirty="0" smtClean="0">
                <a:latin typeface="Adobe Garamond Pro" pitchFamily="18" charset="0"/>
              </a:rPr>
              <a:t>.</a:t>
            </a:r>
          </a:p>
          <a:p>
            <a:r>
              <a:rPr lang="en-IN" dirty="0">
                <a:latin typeface="Adobe Garamond Pro" pitchFamily="18" charset="0"/>
              </a:rPr>
              <a:t>This project is basically about alerting the owner of the car when his/her car is attacked by strangers.  In the current scenario, the cars are being hacked through an external device like radio attack, which can interface with the electronic setup of the embedded systems in the car on wireless mode.</a:t>
            </a:r>
            <a:endParaRPr lang="en-IN" dirty="0" smtClean="0">
              <a:latin typeface="Adobe Garamond Pro" pitchFamily="18" charset="0"/>
            </a:endParaRPr>
          </a:p>
          <a:p>
            <a:pPr marL="0" indent="0">
              <a:buNone/>
            </a:pPr>
            <a:endParaRPr lang="en-US" dirty="0"/>
          </a:p>
        </p:txBody>
      </p:sp>
    </p:spTree>
    <p:extLst>
      <p:ext uri="{BB962C8B-B14F-4D97-AF65-F5344CB8AC3E}">
        <p14:creationId xmlns:p14="http://schemas.microsoft.com/office/powerpoint/2010/main" val="3392537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How is Car Hacking Done?</a:t>
            </a:r>
            <a:endParaRPr lang="en-IN" dirty="0"/>
          </a:p>
        </p:txBody>
      </p:sp>
      <p:sp>
        <p:nvSpPr>
          <p:cNvPr id="7" name="TextBox 6"/>
          <p:cNvSpPr txBox="1"/>
          <p:nvPr/>
        </p:nvSpPr>
        <p:spPr>
          <a:xfrm>
            <a:off x="524786" y="1399430"/>
            <a:ext cx="11314706" cy="461665"/>
          </a:xfrm>
          <a:prstGeom prst="rect">
            <a:avLst/>
          </a:prstGeom>
          <a:noFill/>
        </p:spPr>
        <p:txBody>
          <a:bodyPr wrap="square" rtlCol="0">
            <a:spAutoFit/>
          </a:bodyPr>
          <a:lstStyle/>
          <a:p>
            <a:pPr marL="285750" indent="-285750">
              <a:buFont typeface="Arial" pitchFamily="34" charset="0"/>
              <a:buChar char="•"/>
            </a:pPr>
            <a:r>
              <a:rPr lang="en-US" sz="2400" dirty="0" smtClean="0">
                <a:latin typeface="Adobe Garamond Pro" pitchFamily="18" charset="0"/>
              </a:rPr>
              <a:t>It is done using a device called “Radio Attack”, </a:t>
            </a:r>
            <a:r>
              <a:rPr lang="en-US" sz="2400" dirty="0" err="1" smtClean="0">
                <a:latin typeface="Adobe Garamond Pro" pitchFamily="18" charset="0"/>
              </a:rPr>
              <a:t>calloquially</a:t>
            </a:r>
            <a:r>
              <a:rPr lang="en-US" sz="2400" dirty="0" smtClean="0">
                <a:latin typeface="Adobe Garamond Pro" pitchFamily="18" charset="0"/>
              </a:rPr>
              <a:t> known as </a:t>
            </a:r>
            <a:r>
              <a:rPr lang="en-US" sz="2400" dirty="0" err="1" smtClean="0">
                <a:latin typeface="Adobe Garamond Pro" pitchFamily="18" charset="0"/>
              </a:rPr>
              <a:t>Hacckey</a:t>
            </a:r>
            <a:r>
              <a:rPr lang="en-US" sz="2400" dirty="0" smtClean="0">
                <a:latin typeface="Adobe Garamond Pro" pitchFamily="18" charset="0"/>
              </a:rPr>
              <a:t> by hackers</a:t>
            </a:r>
            <a:r>
              <a:rPr lang="en-US" dirty="0" smtClean="0"/>
              <a: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33" y="2085228"/>
            <a:ext cx="4629426" cy="34720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C:\Users\Sridhar\Desktop\Project\p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2139" y="2337683"/>
            <a:ext cx="4082001" cy="32196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7114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lay attack Solihull - YouTube (1080p).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890545" y="365760"/>
            <a:ext cx="10503673" cy="5866329"/>
          </a:xfrm>
        </p:spPr>
      </p:pic>
    </p:spTree>
    <p:extLst>
      <p:ext uri="{BB962C8B-B14F-4D97-AF65-F5344CB8AC3E}">
        <p14:creationId xmlns:p14="http://schemas.microsoft.com/office/powerpoint/2010/main" val="11855491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88397"/>
            <a:ext cx="10972800" cy="5537767"/>
          </a:xfrm>
        </p:spPr>
        <p:txBody>
          <a:bodyPr/>
          <a:lstStyle/>
          <a:p>
            <a:r>
              <a:rPr lang="en-IN" sz="2800" dirty="0">
                <a:latin typeface="Adobe Garamond Pro" pitchFamily="18" charset="0"/>
              </a:rPr>
              <a:t>The attack in its essence is not new, and it’s basically just creating a range extender for the </a:t>
            </a:r>
            <a:r>
              <a:rPr lang="en-IN" sz="2800" dirty="0" err="1">
                <a:latin typeface="Adobe Garamond Pro" pitchFamily="18" charset="0"/>
              </a:rPr>
              <a:t>keyfob</a:t>
            </a:r>
            <a:r>
              <a:rPr lang="en-IN" sz="2800" dirty="0">
                <a:latin typeface="Adobe Garamond Pro" pitchFamily="18" charset="0"/>
              </a:rPr>
              <a:t>.  One radio device is placed near the car, the other near the car key, and the two radios relay the signals coming from the car to the </a:t>
            </a:r>
            <a:r>
              <a:rPr lang="en-IN" sz="2800" dirty="0" err="1">
                <a:latin typeface="Adobe Garamond Pro" pitchFamily="18" charset="0"/>
              </a:rPr>
              <a:t>keyfob</a:t>
            </a:r>
            <a:r>
              <a:rPr lang="en-IN" sz="2800" dirty="0">
                <a:latin typeface="Adobe Garamond Pro" pitchFamily="18" charset="0"/>
              </a:rPr>
              <a:t> and </a:t>
            </a:r>
            <a:r>
              <a:rPr lang="en-IN" sz="2800" dirty="0" smtClean="0">
                <a:latin typeface="Adobe Garamond Pro" pitchFamily="18" charset="0"/>
              </a:rPr>
              <a:t>vice-versa.</a:t>
            </a:r>
            <a:endParaRPr lang="en-US" sz="2800" dirty="0">
              <a:latin typeface="Adobe Garamond Pro"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86" y="2661499"/>
            <a:ext cx="5450619" cy="363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319" y="2686755"/>
            <a:ext cx="4146605" cy="3239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65151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lvl="0"/>
            <a:r>
              <a:rPr lang="en-IN" sz="2800" dirty="0">
                <a:latin typeface="Adobe Garamond Pro" pitchFamily="18" charset="0"/>
              </a:rPr>
              <a:t>To verify authentication of the on-board devices of the car with external devices</a:t>
            </a:r>
            <a:endParaRPr lang="en-US" sz="2800" dirty="0">
              <a:latin typeface="Adobe Garamond Pro" pitchFamily="18" charset="0"/>
            </a:endParaRPr>
          </a:p>
          <a:p>
            <a:pPr lvl="0"/>
            <a:r>
              <a:rPr lang="en-IN" sz="2800" dirty="0">
                <a:latin typeface="Adobe Garamond Pro" pitchFamily="18" charset="0"/>
              </a:rPr>
              <a:t>To perform two-factor authentication</a:t>
            </a:r>
            <a:endParaRPr lang="en-US" sz="2800" dirty="0">
              <a:latin typeface="Adobe Garamond Pro" pitchFamily="18" charset="0"/>
            </a:endParaRPr>
          </a:p>
          <a:p>
            <a:pPr lvl="0"/>
            <a:r>
              <a:rPr lang="en-IN" sz="2800" dirty="0">
                <a:latin typeface="Adobe Garamond Pro" pitchFamily="18" charset="0"/>
              </a:rPr>
              <a:t>To alert the owner of the car if there is any suspicious activity from external device</a:t>
            </a:r>
            <a:r>
              <a:rPr lang="en-IN" sz="2800" dirty="0" smtClean="0">
                <a:latin typeface="Adobe Garamond Pro" pitchFamily="18" charset="0"/>
              </a:rPr>
              <a:t>.</a:t>
            </a:r>
            <a:r>
              <a:rPr lang="en-IN" sz="2800" dirty="0">
                <a:latin typeface="Adobe Garamond Pro" pitchFamily="18" charset="0"/>
              </a:rPr>
              <a:t> </a:t>
            </a:r>
            <a:endParaRPr lang="en-US" sz="2800" dirty="0">
              <a:latin typeface="Adobe Garamond Pro" pitchFamily="18" charset="0"/>
            </a:endParaRPr>
          </a:p>
          <a:p>
            <a:r>
              <a:rPr lang="en-IN" sz="2800" dirty="0">
                <a:latin typeface="Adobe Garamond Pro" pitchFamily="18" charset="0"/>
              </a:rPr>
              <a:t>The car should be already configured with the owner like(on body </a:t>
            </a:r>
            <a:r>
              <a:rPr lang="en-IN" sz="2800" dirty="0" err="1">
                <a:latin typeface="Adobe Garamond Pro" pitchFamily="18" charset="0"/>
              </a:rPr>
              <a:t>detection,mobile</a:t>
            </a:r>
            <a:r>
              <a:rPr lang="en-IN" sz="2800" dirty="0">
                <a:latin typeface="Adobe Garamond Pro" pitchFamily="18" charset="0"/>
              </a:rPr>
              <a:t> </a:t>
            </a:r>
            <a:r>
              <a:rPr lang="en-IN" sz="2800" dirty="0" err="1">
                <a:latin typeface="Adobe Garamond Pro" pitchFamily="18" charset="0"/>
              </a:rPr>
              <a:t>control,getting</a:t>
            </a:r>
            <a:r>
              <a:rPr lang="en-IN" sz="2800" dirty="0">
                <a:latin typeface="Adobe Garamond Pro" pitchFamily="18" charset="0"/>
              </a:rPr>
              <a:t> the mac address of the </a:t>
            </a:r>
            <a:r>
              <a:rPr lang="en-IN" sz="2800" dirty="0" err="1">
                <a:latin typeface="Adobe Garamond Pro" pitchFamily="18" charset="0"/>
              </a:rPr>
              <a:t>mobile,trusted</a:t>
            </a:r>
            <a:r>
              <a:rPr lang="en-IN" sz="2800" dirty="0">
                <a:latin typeface="Adobe Garamond Pro" pitchFamily="18" charset="0"/>
              </a:rPr>
              <a:t> devices) and also the car key should be given an unique id so that the alerting does not occur if the car is unlocked using the key</a:t>
            </a:r>
            <a:r>
              <a:rPr lang="en-IN" sz="2000" dirty="0">
                <a:latin typeface="Adobe Garamond Pro" pitchFamily="18" charset="0"/>
              </a:rPr>
              <a:t>.</a:t>
            </a:r>
            <a:endParaRPr lang="en-US" sz="2000" dirty="0">
              <a:latin typeface="Adobe Garamond Pro" pitchFamily="18" charset="0"/>
            </a:endParaRPr>
          </a:p>
        </p:txBody>
      </p:sp>
    </p:spTree>
    <p:extLst>
      <p:ext uri="{BB962C8B-B14F-4D97-AF65-F5344CB8AC3E}">
        <p14:creationId xmlns:p14="http://schemas.microsoft.com/office/powerpoint/2010/main" val="36647030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Motivation</a:t>
            </a:r>
            <a:endParaRPr lang="en-IN" dirty="0"/>
          </a:p>
        </p:txBody>
      </p:sp>
      <p:sp>
        <p:nvSpPr>
          <p:cNvPr id="5" name="Content Placeholder 4"/>
          <p:cNvSpPr>
            <a:spLocks noGrp="1"/>
          </p:cNvSpPr>
          <p:nvPr>
            <p:ph idx="1"/>
          </p:nvPr>
        </p:nvSpPr>
        <p:spPr>
          <a:xfrm>
            <a:off x="609601" y="1567543"/>
            <a:ext cx="10297886" cy="4088674"/>
          </a:xfrm>
        </p:spPr>
        <p:txBody>
          <a:bodyPr/>
          <a:lstStyle/>
          <a:p>
            <a:pPr marL="0" indent="0">
              <a:buNone/>
            </a:pPr>
            <a:r>
              <a:rPr lang="en-IN" sz="1800" dirty="0" smtClean="0"/>
              <a:t> </a:t>
            </a:r>
            <a:r>
              <a:rPr lang="en-IN" sz="2800" dirty="0" smtClean="0">
                <a:latin typeface="Adobe Garamond Pro" pitchFamily="18" charset="0"/>
              </a:rPr>
              <a:t>The definition of </a:t>
            </a:r>
            <a:r>
              <a:rPr lang="en-IN" sz="2800" dirty="0">
                <a:latin typeface="Adobe Garamond Pro" pitchFamily="18" charset="0"/>
              </a:rPr>
              <a:t>problems with the existing system are</a:t>
            </a:r>
            <a:r>
              <a:rPr lang="en-IN" sz="2800" dirty="0" smtClean="0">
                <a:latin typeface="Adobe Garamond Pro" pitchFamily="18" charset="0"/>
              </a:rPr>
              <a:t>:</a:t>
            </a:r>
          </a:p>
          <a:p>
            <a:r>
              <a:rPr lang="en-IN" sz="2800" dirty="0" smtClean="0">
                <a:latin typeface="Adobe Garamond Pro" pitchFamily="18" charset="0"/>
              </a:rPr>
              <a:t>To verify authentication of the on-board devices </a:t>
            </a:r>
            <a:r>
              <a:rPr lang="en-IN" sz="2800" dirty="0">
                <a:latin typeface="Adobe Garamond Pro" pitchFamily="18" charset="0"/>
              </a:rPr>
              <a:t>o</a:t>
            </a:r>
            <a:r>
              <a:rPr lang="en-IN" sz="2800" dirty="0" smtClean="0">
                <a:latin typeface="Adobe Garamond Pro" pitchFamily="18" charset="0"/>
              </a:rPr>
              <a:t>f the car with external devices .</a:t>
            </a:r>
          </a:p>
          <a:p>
            <a:r>
              <a:rPr lang="en-IN" sz="2800" dirty="0" smtClean="0">
                <a:latin typeface="Adobe Garamond Pro" pitchFamily="18" charset="0"/>
              </a:rPr>
              <a:t>Check if they were from trusted sources.</a:t>
            </a:r>
          </a:p>
          <a:p>
            <a:r>
              <a:rPr lang="en-IN" sz="2800" dirty="0" smtClean="0">
                <a:latin typeface="Adobe Garamond Pro" pitchFamily="18" charset="0"/>
              </a:rPr>
              <a:t>If they are not from the trusted </a:t>
            </a:r>
            <a:r>
              <a:rPr lang="en-IN" sz="2800" dirty="0" err="1" smtClean="0">
                <a:latin typeface="Adobe Garamond Pro" pitchFamily="18" charset="0"/>
              </a:rPr>
              <a:t>sources,then</a:t>
            </a:r>
            <a:r>
              <a:rPr lang="en-IN" sz="2800" dirty="0" smtClean="0">
                <a:latin typeface="Adobe Garamond Pro" pitchFamily="18" charset="0"/>
              </a:rPr>
              <a:t> alert the owner of the car.</a:t>
            </a:r>
          </a:p>
          <a:p>
            <a:endParaRPr lang="en-IN" sz="2800" dirty="0">
              <a:latin typeface="Adobe Garamond Pro" pitchFamily="18" charset="0"/>
            </a:endParaRPr>
          </a:p>
          <a:p>
            <a:pPr marL="0" indent="0">
              <a:buNone/>
            </a:pPr>
            <a:endParaRPr lang="en-IN" sz="2000" dirty="0"/>
          </a:p>
          <a:p>
            <a:endParaRPr lang="en-IN" sz="2000" dirty="0"/>
          </a:p>
        </p:txBody>
      </p:sp>
      <p:pic>
        <p:nvPicPr>
          <p:cNvPr id="4098" name="Picture 2" descr="C:\Users\Sridhar\Desktop\Project\p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027" y="4098525"/>
            <a:ext cx="3099932" cy="234297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hackers attack keyless c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0473" y="4098525"/>
            <a:ext cx="3509976" cy="23399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86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Technical Perspective</a:t>
            </a:r>
            <a:endParaRPr lang="en-IN" dirty="0"/>
          </a:p>
        </p:txBody>
      </p:sp>
      <p:sp>
        <p:nvSpPr>
          <p:cNvPr id="5" name="Content Placeholder 4"/>
          <p:cNvSpPr>
            <a:spLocks noGrp="1"/>
          </p:cNvSpPr>
          <p:nvPr>
            <p:ph idx="1"/>
          </p:nvPr>
        </p:nvSpPr>
        <p:spPr>
          <a:xfrm>
            <a:off x="609601" y="1567543"/>
            <a:ext cx="10297886" cy="4088674"/>
          </a:xfrm>
        </p:spPr>
        <p:txBody>
          <a:bodyPr/>
          <a:lstStyle/>
          <a:p>
            <a:pPr marL="0" indent="0">
              <a:buNone/>
            </a:pPr>
            <a:r>
              <a:rPr lang="en-IN" sz="1800" dirty="0" smtClean="0"/>
              <a:t> </a:t>
            </a:r>
            <a:r>
              <a:rPr lang="en-IN" sz="2000" dirty="0" smtClean="0"/>
              <a:t>This project uses the technical concepts as:</a:t>
            </a:r>
          </a:p>
          <a:p>
            <a:pPr marL="0" indent="0">
              <a:buNone/>
            </a:pPr>
            <a:endParaRPr lang="en-US" sz="2000" dirty="0" smtClean="0"/>
          </a:p>
          <a:p>
            <a:pPr marL="0" indent="0"/>
            <a:r>
              <a:rPr lang="en-US" sz="2000" dirty="0" smtClean="0"/>
              <a:t> Internet of Things – </a:t>
            </a:r>
            <a:r>
              <a:rPr lang="en-IN" sz="2000" dirty="0"/>
              <a:t>to interface with the keyless remote and to perform both device level and user level authentication</a:t>
            </a:r>
            <a:r>
              <a:rPr lang="en-IN" sz="2000" dirty="0" smtClean="0"/>
              <a:t>.</a:t>
            </a:r>
          </a:p>
          <a:p>
            <a:pPr marL="0" indent="0">
              <a:buNone/>
            </a:pPr>
            <a:endParaRPr lang="en-US" sz="2000" dirty="0" smtClean="0"/>
          </a:p>
          <a:p>
            <a:pPr marL="0" indent="0"/>
            <a:r>
              <a:rPr lang="en-US" sz="2000" dirty="0" smtClean="0"/>
              <a:t> Cloud Computing – transmitting the data to remote location</a:t>
            </a:r>
          </a:p>
          <a:p>
            <a:pPr marL="0" lvl="0" indent="0">
              <a:buNone/>
            </a:pPr>
            <a:endParaRPr lang="en-IN" sz="2000" dirty="0"/>
          </a:p>
          <a:p>
            <a:pPr marL="0" indent="0">
              <a:buNone/>
            </a:pPr>
            <a:endParaRPr lang="en-IN" sz="2000" dirty="0"/>
          </a:p>
          <a:p>
            <a:endParaRPr lang="en-IN" sz="2000" dirty="0"/>
          </a:p>
        </p:txBody>
      </p:sp>
      <p:pic>
        <p:nvPicPr>
          <p:cNvPr id="5122" name="Picture 2" descr="Image result for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9791" y="3728182"/>
            <a:ext cx="3549732" cy="26479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cloud compu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437" y="3967702"/>
            <a:ext cx="3846719" cy="22196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86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Proposed Solution</a:t>
            </a:r>
            <a:endParaRPr lang="en-US" dirty="0"/>
          </a:p>
        </p:txBody>
      </p:sp>
      <p:sp>
        <p:nvSpPr>
          <p:cNvPr id="6" name="Rectangle 5"/>
          <p:cNvSpPr/>
          <p:nvPr/>
        </p:nvSpPr>
        <p:spPr>
          <a:xfrm>
            <a:off x="747423" y="1176794"/>
            <a:ext cx="11028459" cy="1569660"/>
          </a:xfrm>
          <a:prstGeom prst="rect">
            <a:avLst/>
          </a:prstGeom>
        </p:spPr>
        <p:txBody>
          <a:bodyPr wrap="square">
            <a:spAutoFit/>
          </a:bodyPr>
          <a:lstStyle/>
          <a:p>
            <a:r>
              <a:rPr lang="en-IN" sz="2400" dirty="0">
                <a:latin typeface="Adobe Garamond Pro" pitchFamily="18" charset="0"/>
              </a:rPr>
              <a:t>In this project, it is planned to use a microcontroller as a on-board device in the car so that the controller can maintain the key credentials of the user.  It is plan to use the concept of </a:t>
            </a:r>
            <a:r>
              <a:rPr lang="en-IN" sz="2400" dirty="0" err="1">
                <a:latin typeface="Adobe Garamond Pro" pitchFamily="18" charset="0"/>
              </a:rPr>
              <a:t>IoT</a:t>
            </a:r>
            <a:r>
              <a:rPr lang="en-IN" sz="2400" dirty="0">
                <a:latin typeface="Adobe Garamond Pro" pitchFamily="18" charset="0"/>
              </a:rPr>
              <a:t> to interface with the keyless remote and to perform both device level and user level authentication.</a:t>
            </a:r>
            <a:endParaRPr lang="en-US" sz="2400" dirty="0">
              <a:latin typeface="Adobe Garamond Pro" pitchFamily="18" charset="0"/>
            </a:endParaRPr>
          </a:p>
        </p:txBody>
      </p:sp>
      <p:pic>
        <p:nvPicPr>
          <p:cNvPr id="6146" name="Picture 2" descr="Image result for authent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484" y="2746454"/>
            <a:ext cx="5156744" cy="289892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authent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2638" y="2746454"/>
            <a:ext cx="4728817" cy="3209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SN pres template - Final">
  <a:themeElements>
    <a:clrScheme name="SSN pres template -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SN pres template - Fina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SSN pres template - Fin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SN pres template - Fina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SN pres template - Fina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SN pres template - Fina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SN pres template - Fina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SN pres template - Fina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SN pres template - Fina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SN pres template - Fina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SN pres template - Fina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SN pres template - Fina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SN pres template - Fina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SN pres template - Fina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VIVID 2016</Template>
  <TotalTime>2275</TotalTime>
  <Words>635</Words>
  <Application>Microsoft Office PowerPoint</Application>
  <PresentationFormat>Widescreen</PresentationFormat>
  <Paragraphs>109</Paragraphs>
  <Slides>17</Slides>
  <Notes>0</Notes>
  <HiddenSlides>0</HiddenSlides>
  <MMClips>1</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17</vt:i4>
      </vt:variant>
    </vt:vector>
  </HeadingPairs>
  <TitlesOfParts>
    <vt:vector size="26" baseType="lpstr">
      <vt:lpstr>Adobe Garamond Pro</vt:lpstr>
      <vt:lpstr>Arial</vt:lpstr>
      <vt:lpstr>Calibri</vt:lpstr>
      <vt:lpstr>Times New Roman</vt:lpstr>
      <vt:lpstr>Verdana</vt:lpstr>
      <vt:lpstr>Wingdings</vt:lpstr>
      <vt:lpstr>SSN pres template - Final</vt:lpstr>
      <vt:lpstr>1_Default Design</vt:lpstr>
      <vt:lpstr>CorelDRAW</vt:lpstr>
      <vt:lpstr>  Alert System for Car Hacking   INTERNALLY FUNDED STUDENT PROJECT – 2017-2018  </vt:lpstr>
      <vt:lpstr>PROBLEM STATEMENT</vt:lpstr>
      <vt:lpstr>How is Car Hacking Done?</vt:lpstr>
      <vt:lpstr>PowerPoint Presentation</vt:lpstr>
      <vt:lpstr>PowerPoint Presentation</vt:lpstr>
      <vt:lpstr>Objectives</vt:lpstr>
      <vt:lpstr>Motivation</vt:lpstr>
      <vt:lpstr>Technical Perspective</vt:lpstr>
      <vt:lpstr>Proposed Solution</vt:lpstr>
      <vt:lpstr>PowerPoint Presentation</vt:lpstr>
      <vt:lpstr>MECHANISM</vt:lpstr>
      <vt:lpstr>COMPONENTS</vt:lpstr>
      <vt:lpstr>BUDGET</vt:lpstr>
      <vt:lpstr>RELATED WORKS</vt:lpstr>
      <vt:lpstr>REFERENCES</vt:lpstr>
      <vt:lpstr>BIGGEST CHALLENGE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OVERHEAD TANK WATER MONITORING        SYSTEM</dc:title>
  <dc:creator>hp</dc:creator>
  <cp:lastModifiedBy>Sridhar</cp:lastModifiedBy>
  <cp:revision>62</cp:revision>
  <dcterms:created xsi:type="dcterms:W3CDTF">2016-09-02T07:25:39Z</dcterms:created>
  <dcterms:modified xsi:type="dcterms:W3CDTF">2019-07-04T04:06:31Z</dcterms:modified>
</cp:coreProperties>
</file>